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angwonEduPower"/>
      <p:regular r:id="rId16"/>
    </p:embeddedFont>
    <p:embeddedFont>
      <p:font typeface="Pretendard SemiBold"/>
      <p:bold r:id="rId17"/>
    </p:embeddedFont>
    <p:embeddedFont>
      <p:font typeface="Pretendard Medium"/>
      <p:bold r:id="rId18"/>
    </p:embeddedFont>
    <p:embeddedFont>
      <p:font typeface="Pretendard Regular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4457700" y="6743700"/>
            <a:ext cx="2082800" cy="762000"/>
          </a:xfrm>
          <a:prstGeom prst="rect">
            <a:avLst/>
          </a:prstGeom>
          <a:effectLst>
            <a:outerShdw dir="2700000" dist="70338" blurRad="5783">
              <a:srgbClr val="000000">
                <a:alpha val="1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6870700" y="6743700"/>
            <a:ext cx="2082800" cy="762000"/>
          </a:xfrm>
          <a:prstGeom prst="rect">
            <a:avLst/>
          </a:prstGeom>
          <a:effectLst>
            <a:outerShdw dir="2700000" dist="70338" blurRad="5783">
              <a:srgbClr val="000000">
                <a:alpha val="1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9334500" y="6743700"/>
            <a:ext cx="2082800" cy="762000"/>
          </a:xfrm>
          <a:prstGeom prst="rect">
            <a:avLst/>
          </a:prstGeom>
          <a:effectLst>
            <a:outerShdw dir="2700000" dist="70338" blurRad="5783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11747500" y="6743700"/>
            <a:ext cx="2082800" cy="762000"/>
          </a:xfrm>
          <a:prstGeom prst="rect">
            <a:avLst/>
          </a:prstGeom>
          <a:effectLst>
            <a:outerShdw dir="2700000" dist="70338" blurRad="5783">
              <a:srgbClr val="000000">
                <a:alpha val="1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3657600" y="4508500"/>
            <a:ext cx="10972800" cy="204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1500" b="false" i="false" u="none" strike="noStrike">
                <a:solidFill>
                  <a:srgbClr val="15704D"/>
                </a:solidFill>
                <a:ea typeface="GangwonEduPower"/>
              </a:rPr>
              <a:t>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57600" y="2781300"/>
            <a:ext cx="10972800" cy="204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1500" b="false" i="false" u="none" strike="noStrike">
                <a:solidFill>
                  <a:srgbClr val="FF7F4D"/>
                </a:solidFill>
                <a:ea typeface="GangwonEduPower"/>
              </a:rPr>
              <a:t>학교</a:t>
            </a:r>
            <a:r>
              <a:rPr lang="en-US" sz="11500" b="false" i="false" u="none" strike="noStrike">
                <a:solidFill>
                  <a:srgbClr val="FF7F4D"/>
                </a:solidFill>
                <a:latin typeface="GangwonEduPower"/>
              </a:rPr>
              <a:t> </a:t>
            </a:r>
            <a:r>
              <a:rPr lang="ko-KR" sz="11500" b="false" i="false" u="none" strike="noStrike">
                <a:solidFill>
                  <a:srgbClr val="FF7F4D"/>
                </a:solidFill>
                <a:ea typeface="GangwonEduPower"/>
              </a:rPr>
              <a:t>도서관</a:t>
            </a:r>
            <a:r>
              <a:rPr lang="en-US" sz="11500" b="false" i="false" u="none" strike="noStrike">
                <a:solidFill>
                  <a:srgbClr val="FF7F4D"/>
                </a:solidFill>
                <a:latin typeface="GangwonEduPower"/>
              </a:rPr>
              <a:t> </a:t>
            </a:r>
            <a:r>
              <a:rPr lang="ko-KR" sz="11500" b="false" i="false" u="none" strike="noStrike">
                <a:solidFill>
                  <a:srgbClr val="FF7F4D"/>
                </a:solidFill>
                <a:ea typeface="GangwonEduPower"/>
              </a:rPr>
              <a:t>검색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23800" y="9639300"/>
            <a:ext cx="494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1F1F1"/>
                </a:solidFill>
                <a:ea typeface="Pretendard SemiBold"/>
              </a:rPr>
              <a:t>인공</a:t>
            </a:r>
            <a:r>
              <a:rPr lang="en-US" sz="2200" b="false" i="false" u="none" strike="noStrike">
                <a:solidFill>
                  <a:srgbClr val="F1F1F1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1F1F1"/>
                </a:solidFill>
                <a:ea typeface="Pretendard SemiBold"/>
              </a:rPr>
              <a:t>능지</a:t>
            </a:r>
            <a:r>
              <a:rPr lang="en-US" sz="2200" b="false" i="false" u="none" strike="noStrike">
                <a:solidFill>
                  <a:srgbClr val="F1F1F1"/>
                </a:solidFill>
                <a:latin typeface="Pretendard SemiBold"/>
              </a:rPr>
              <a:t> 5</a:t>
            </a:r>
            <a:r>
              <a:rPr lang="ko-KR" sz="2200" b="false" i="false" u="none" strike="noStrike">
                <a:solidFill>
                  <a:srgbClr val="F1F1F1"/>
                </a:solidFill>
                <a:ea typeface="Pretendard SemiBold"/>
              </a:rPr>
              <a:t>조</a:t>
            </a:r>
            <a:r>
              <a:rPr lang="en-US" sz="2200" b="false" i="false" u="none" strike="noStrike">
                <a:solidFill>
                  <a:srgbClr val="F1F1F1"/>
                </a:solidFill>
                <a:latin typeface="Pretendard SemiBold"/>
              </a:rPr>
              <a:t> : </a:t>
            </a:r>
            <a:r>
              <a:rPr lang="ko-KR" sz="2200" b="false" i="false" u="none" strike="noStrike">
                <a:solidFill>
                  <a:srgbClr val="F1F1F1"/>
                </a:solidFill>
                <a:ea typeface="Pretendard SemiBold"/>
              </a:rPr>
              <a:t>이다올</a:t>
            </a:r>
            <a:r>
              <a:rPr lang="en-US" sz="2200" b="false" i="false" u="none" strike="noStrike">
                <a:solidFill>
                  <a:srgbClr val="F1F1F1"/>
                </a:solidFill>
                <a:latin typeface="Pretendard SemiBold"/>
              </a:rPr>
              <a:t>, </a:t>
            </a:r>
            <a:r>
              <a:rPr lang="ko-KR" sz="2200" b="false" i="false" u="none" strike="noStrike">
                <a:solidFill>
                  <a:srgbClr val="F1F1F1"/>
                </a:solidFill>
                <a:ea typeface="Pretendard SemiBold"/>
              </a:rPr>
              <a:t>정우진</a:t>
            </a:r>
            <a:r>
              <a:rPr lang="en-US" sz="2200" b="false" i="false" u="none" strike="noStrike">
                <a:solidFill>
                  <a:srgbClr val="F1F1F1"/>
                </a:solidFill>
                <a:latin typeface="Pretendard SemiBold"/>
              </a:rPr>
              <a:t>, </a:t>
            </a:r>
            <a:r>
              <a:rPr lang="ko-KR" sz="2200" b="false" i="false" u="none" strike="noStrike">
                <a:solidFill>
                  <a:srgbClr val="F1F1F1"/>
                </a:solidFill>
                <a:ea typeface="Pretendard SemiBold"/>
              </a:rPr>
              <a:t>방현석</a:t>
            </a:r>
            <a:r>
              <a:rPr lang="en-US" sz="2200" b="false" i="false" u="none" strike="noStrike">
                <a:solidFill>
                  <a:srgbClr val="F1F1F1"/>
                </a:solidFill>
                <a:latin typeface="Pretendard SemiBold"/>
              </a:rPr>
              <a:t>, </a:t>
            </a:r>
            <a:r>
              <a:rPr lang="ko-KR" sz="2200" b="false" i="false" u="none" strike="noStrike">
                <a:solidFill>
                  <a:srgbClr val="F1F1F1"/>
                </a:solidFill>
                <a:ea typeface="Pretendard SemiBold"/>
              </a:rPr>
              <a:t>유진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91000" y="6908800"/>
            <a:ext cx="26162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15704D"/>
                </a:solidFill>
                <a:ea typeface="Pretendard Medium"/>
              </a:rPr>
              <a:t>팀원</a:t>
            </a:r>
            <a:r>
              <a:rPr lang="en-US" sz="2500" b="false" i="false" u="none" strike="noStrike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15704D"/>
                </a:solidFill>
                <a:ea typeface="Pretendard Medium"/>
              </a:rPr>
              <a:t>역할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4000" y="6946900"/>
            <a:ext cx="26162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15704D"/>
                </a:solidFill>
                <a:ea typeface="Pretendard Medium"/>
              </a:rPr>
              <a:t>제작</a:t>
            </a:r>
            <a:r>
              <a:rPr lang="en-US" sz="2100" b="false" i="false" u="none" strike="noStrike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15704D"/>
                </a:solidFill>
                <a:ea typeface="Pretendard Medium"/>
              </a:rPr>
              <a:t>동기</a:t>
            </a:r>
            <a:r>
              <a:rPr lang="en-US" sz="2100" b="false" i="false" u="none" strike="noStrike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15704D"/>
                </a:solidFill>
                <a:ea typeface="Pretendard Medium"/>
              </a:rPr>
              <a:t>및</a:t>
            </a:r>
            <a:r>
              <a:rPr lang="en-US" sz="2100" b="false" i="false" u="none" strike="noStrike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15704D"/>
                </a:solidFill>
                <a:ea typeface="Pretendard Medium"/>
              </a:rPr>
              <a:t>목표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67800" y="6908800"/>
            <a:ext cx="26162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15704D"/>
                </a:solidFill>
                <a:latin typeface="Pretendard Medium"/>
              </a:rPr>
              <a:t> </a:t>
            </a:r>
            <a:r>
              <a:rPr lang="ko-KR" sz="2500" b="false" i="false" u="none" strike="noStrike">
                <a:solidFill>
                  <a:srgbClr val="15704D"/>
                </a:solidFill>
                <a:ea typeface="Pretendard Medium"/>
              </a:rPr>
              <a:t>개발과정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60200" y="6934200"/>
            <a:ext cx="2082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5704D"/>
                </a:solidFill>
                <a:ea typeface="Pretendard Medium"/>
              </a:rPr>
              <a:t>후기와</a:t>
            </a:r>
            <a:r>
              <a:rPr lang="en-US" sz="2300" b="false" i="false" u="none" strike="noStrike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300" b="false" i="false" u="none" strike="noStrike">
                <a:solidFill>
                  <a:srgbClr val="15704D"/>
                </a:solidFill>
                <a:ea typeface="Pretendard Medium"/>
              </a:rPr>
              <a:t>개선사항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084300" y="9639300"/>
            <a:ext cx="3441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7EFE2"/>
                </a:solidFill>
                <a:latin typeface="Pretendard SemiBold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40200" y="1346200"/>
            <a:ext cx="102362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소감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및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개선점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3500" y="3060700"/>
            <a:ext cx="15697200" cy="407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저희가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제작하는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도서관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서비스는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현재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제공되고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있는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도서관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검색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시스템이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지원하지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않는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부분들을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보완한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서비스를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지원하는것이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목표이기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때문에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제작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하게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되었습니다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.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웹페이지를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제작하는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과정에서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여러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사이트의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디자인과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검색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시스템을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참고하였고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네이버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지도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API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도서관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정보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API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동시에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활용하는것은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어려웠지만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제대로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해내기만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한다면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사용자에게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직관적이고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편의성있게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정보를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제공할수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있을거라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판단했습니다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. </a:t>
            </a:r>
          </a:p>
          <a:p>
            <a:pPr algn="l" lvl="0">
              <a:lnSpc>
                <a:spcPct val="124499"/>
              </a:lnSpc>
            </a:pP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개선점으로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,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도서관의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위치뿐만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아니라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현재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위치에서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도서관까지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최적의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경로를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안내하는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기능을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추가하면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더욱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유용할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것입니다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.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또한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, CSS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활용해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사용자의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기기환경에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맞춘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다양한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인터페이스를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제공하도록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제작했다면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더욱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다양한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사용자들에게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주목받았을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것이라고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생각합니다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3606800" y="-546100"/>
            <a:ext cx="762000" cy="7264400"/>
          </a:xfrm>
          <a:prstGeom prst="rect">
            <a:avLst/>
          </a:prstGeom>
          <a:effectLst>
            <a:outerShdw dir="8100000" dist="69977" blurRad="5724">
              <a:srgbClr val="000000">
                <a:alpha val="1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07400" y="2705100"/>
            <a:ext cx="9588500" cy="5029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40200" y="1346200"/>
            <a:ext cx="102362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도서관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검색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웹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5300" y="4064000"/>
            <a:ext cx="8051800" cy="346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1.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사용자가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지정한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반경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내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도서관을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손쉽게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찾을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수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있는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서비스</a:t>
            </a:r>
          </a:p>
          <a:p>
            <a:pPr algn="l" lvl="0">
              <a:lnSpc>
                <a:spcPct val="124499"/>
              </a:lnSpc>
            </a:pP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2.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학교를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중심으로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반경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설정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후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검색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가능</a:t>
            </a:r>
          </a:p>
          <a:p>
            <a:pPr algn="l" lvl="0">
              <a:lnSpc>
                <a:spcPct val="124499"/>
              </a:lnSpc>
            </a:pP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3.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지도에서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도서관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위치를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직관적으로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확인</a:t>
            </a:r>
          </a:p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15704D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4.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목록으로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정리된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검색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결과를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통해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더욱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상세한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정보</a:t>
            </a:r>
            <a:r>
              <a:rPr lang="en-US" sz="26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15704D"/>
                </a:solidFill>
                <a:ea typeface="Pretendard Medium"/>
              </a:rPr>
              <a:t>제공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3300" y="2794000"/>
            <a:ext cx="5969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15704D"/>
                </a:solidFill>
                <a:ea typeface="Pretendard SemiBold"/>
              </a:rPr>
              <a:t>학교</a:t>
            </a:r>
            <a:r>
              <a:rPr lang="en-US" sz="31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15704D"/>
                </a:solidFill>
                <a:ea typeface="Pretendard SemiBold"/>
              </a:rPr>
              <a:t>근처</a:t>
            </a:r>
            <a:r>
              <a:rPr lang="en-US" sz="31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15704D"/>
                </a:solidFill>
                <a:ea typeface="Pretendard SemiBold"/>
              </a:rPr>
              <a:t>도서관을</a:t>
            </a:r>
            <a:r>
              <a:rPr lang="en-US" sz="31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15704D"/>
                </a:solidFill>
                <a:ea typeface="Pretendard SemiBold"/>
              </a:rPr>
              <a:t>간단하고</a:t>
            </a:r>
            <a:r>
              <a:rPr lang="en-US" sz="31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15704D"/>
                </a:solidFill>
                <a:ea typeface="Pretendard SemiBold"/>
              </a:rPr>
              <a:t>빠르게</a:t>
            </a:r>
            <a:r>
              <a:rPr lang="en-US" sz="3100" b="false" i="false" u="none" strike="noStrike">
                <a:solidFill>
                  <a:srgbClr val="15704D"/>
                </a:solidFill>
                <a:latin typeface="Pretendard SemiBold"/>
              </a:rPr>
              <a:t>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94200" y="9613900"/>
            <a:ext cx="431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7EFE2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20600" y="8407400"/>
            <a:ext cx="4254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Pretendard Regular"/>
              </a:rPr>
              <a:t>*</a:t>
            </a:r>
            <a:r>
              <a:rPr lang="ko-KR" sz="1200" b="false" i="false" u="none" strike="noStrike">
                <a:solidFill>
                  <a:srgbClr val="FFFFFF"/>
                </a:solidFill>
                <a:ea typeface="Pretendard Regular"/>
              </a:rPr>
              <a:t>페이지</a:t>
            </a:r>
            <a:r>
              <a:rPr lang="en-US" sz="1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FFFFFF"/>
                </a:solidFill>
                <a:ea typeface="Pretendard Regular"/>
              </a:rPr>
              <a:t>내</a:t>
            </a:r>
            <a:r>
              <a:rPr lang="en-US" sz="1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FFFFFF"/>
                </a:solidFill>
                <a:ea typeface="Pretendard Regular"/>
              </a:rPr>
              <a:t>인물</a:t>
            </a:r>
            <a:r>
              <a:rPr lang="en-US" sz="1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FFFFFF"/>
                </a:solidFill>
                <a:ea typeface="Pretendard Regular"/>
              </a:rPr>
              <a:t>사진은</a:t>
            </a:r>
            <a:r>
              <a:rPr lang="en-US" sz="1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FFFFFF"/>
                </a:solidFill>
                <a:ea typeface="Pretendard Regular"/>
              </a:rPr>
              <a:t>예시</a:t>
            </a:r>
            <a:r>
              <a:rPr lang="en-US" sz="1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FFFFFF"/>
                </a:solidFill>
                <a:ea typeface="Pretendard Regular"/>
              </a:rPr>
              <a:t>이미지입니다</a:t>
            </a:r>
            <a:r>
              <a:rPr lang="en-US" sz="1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025900" y="1346200"/>
            <a:ext cx="102362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주제를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선택한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이유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84400" y="3594100"/>
            <a:ext cx="130175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공공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도서관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검색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시스템은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지역별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목록만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제공하며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,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직관적으로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위치를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확인하기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어렵습니다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  <a:p>
            <a:pPr algn="l" lvl="0">
              <a:lnSpc>
                <a:spcPct val="126160"/>
              </a:lnSpc>
            </a:pP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지도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기반의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시각적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정보를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추가하면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사용자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편의성을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크게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향상시킬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있다고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판단했습니다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94200" y="9588500"/>
            <a:ext cx="431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1F1F1"/>
                </a:solidFill>
                <a:latin typeface="Pretendard SemiBold"/>
              </a:rPr>
              <a:t>02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3975100" y="711200"/>
            <a:ext cx="762000" cy="4533900"/>
          </a:xfrm>
          <a:prstGeom prst="rect">
            <a:avLst/>
          </a:prstGeom>
          <a:effectLst>
            <a:outerShdw dir="8100000" dist="69977" blurRad="5724">
              <a:srgbClr val="000000">
                <a:alpha val="1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2679700" y="2692400"/>
            <a:ext cx="33401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15704D"/>
                </a:solidFill>
                <a:ea typeface="Pretendard SemiBold"/>
              </a:rPr>
              <a:t>기존</a:t>
            </a:r>
            <a:r>
              <a:rPr lang="en-US" sz="31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15704D"/>
                </a:solidFill>
                <a:ea typeface="Pretendard SemiBold"/>
              </a:rPr>
              <a:t>시스템의</a:t>
            </a:r>
            <a:r>
              <a:rPr lang="en-US" sz="31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15704D"/>
                </a:solidFill>
                <a:ea typeface="Pretendard SemiBold"/>
              </a:rPr>
              <a:t>한계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4400" y="6705600"/>
            <a:ext cx="141605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기존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시스템에서는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도서관의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이름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,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주소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,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영업일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정도의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기본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정보만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확인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가능했습니다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  <a:p>
            <a:pPr algn="l" lvl="0">
              <a:lnSpc>
                <a:spcPct val="126160"/>
              </a:lnSpc>
            </a:pP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우리는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열람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좌석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,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보유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도서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,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대출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가능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권수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등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방문자가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궁금해할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상세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정보를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추가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제공하기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위해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개발을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시작했습니다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4076700" y="3822700"/>
            <a:ext cx="762000" cy="4533900"/>
          </a:xfrm>
          <a:prstGeom prst="rect">
            <a:avLst/>
          </a:prstGeom>
          <a:effectLst>
            <a:outerShdw dir="8100000" dist="69977" blurRad="5724">
              <a:srgbClr val="000000">
                <a:alpha val="1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2781300" y="5803900"/>
            <a:ext cx="33401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15704D"/>
                </a:solidFill>
                <a:ea typeface="Pretendard SemiBold"/>
              </a:rPr>
              <a:t>정보</a:t>
            </a:r>
            <a:r>
              <a:rPr lang="en-US" sz="31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15704D"/>
                </a:solidFill>
                <a:ea typeface="Pretendard SemiBold"/>
              </a:rPr>
              <a:t>제공의</a:t>
            </a:r>
            <a:r>
              <a:rPr lang="en-US" sz="31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100" b="false" i="false" u="none" strike="noStrike">
                <a:solidFill>
                  <a:srgbClr val="15704D"/>
                </a:solidFill>
                <a:ea typeface="Pretendard SemiBold"/>
              </a:rPr>
              <a:t>확장성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2946400" y="927100"/>
            <a:ext cx="762000" cy="4876800"/>
          </a:xfrm>
          <a:prstGeom prst="rect">
            <a:avLst/>
          </a:prstGeom>
          <a:effectLst>
            <a:outerShdw dir="8100000" dist="69977" blurRad="5724">
              <a:srgbClr val="000000">
                <a:alpha val="1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8763000" y="1600200"/>
            <a:ext cx="762000" cy="3454400"/>
          </a:xfrm>
          <a:prstGeom prst="rect">
            <a:avLst/>
          </a:prstGeom>
          <a:effectLst>
            <a:outerShdw dir="8100000" dist="69977" blurRad="5724">
              <a:srgbClr val="000000">
                <a:alpha val="1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4630400" y="1193800"/>
            <a:ext cx="762000" cy="4356100"/>
          </a:xfrm>
          <a:prstGeom prst="rect">
            <a:avLst/>
          </a:prstGeom>
          <a:effectLst>
            <a:outerShdw dir="8100000" dist="69977" blurRad="5724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0">
            <a:off x="558800" y="2705100"/>
            <a:ext cx="5511800" cy="5842000"/>
          </a:xfrm>
          <a:prstGeom prst="rect">
            <a:avLst/>
          </a:prstGeom>
          <a:effectLst>
            <a:outerShdw dir="2700000" dist="211853" blurRad="113311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0">
            <a:off x="6477000" y="2705100"/>
            <a:ext cx="5422900" cy="5842000"/>
          </a:xfrm>
          <a:prstGeom prst="rect">
            <a:avLst/>
          </a:prstGeom>
          <a:effectLst>
            <a:outerShdw dir="2700000" dist="208503" blurRad="109756">
              <a:srgbClr val="000000">
                <a:alpha val="1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0">
            <a:off x="12255500" y="2705100"/>
            <a:ext cx="5511800" cy="5842000"/>
          </a:xfrm>
          <a:prstGeom prst="rect">
            <a:avLst/>
          </a:prstGeom>
          <a:effectLst>
            <a:outerShdw dir="2700000" dist="211853" blurRad="113311">
              <a:srgbClr val="000000">
                <a:alpha val="1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4025900" y="1346200"/>
            <a:ext cx="102362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사이트의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목적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500" y="3124200"/>
            <a:ext cx="44831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사용자</a:t>
            </a:r>
            <a:r>
              <a:rPr lang="en-US" sz="30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중심의</a:t>
            </a:r>
            <a:r>
              <a:rPr lang="en-US" sz="30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검색</a:t>
            </a:r>
            <a:r>
              <a:rPr lang="en-US" sz="30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경험</a:t>
            </a:r>
            <a:r>
              <a:rPr lang="en-US" sz="30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제공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61300" y="3073400"/>
            <a:ext cx="255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상세</a:t>
            </a:r>
            <a:r>
              <a:rPr lang="en-US" sz="30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정보</a:t>
            </a:r>
            <a:r>
              <a:rPr lang="en-US" sz="30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제공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41300" y="3124200"/>
            <a:ext cx="4127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지도</a:t>
            </a:r>
            <a:r>
              <a:rPr lang="en-US" sz="30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기반의</a:t>
            </a:r>
            <a:r>
              <a:rPr lang="en-US" sz="30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시각적</a:t>
            </a:r>
            <a:r>
              <a:rPr lang="en-US" sz="3000" b="false" i="false" u="none" strike="noStrike">
                <a:solidFill>
                  <a:srgbClr val="15704D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5704D"/>
                </a:solidFill>
                <a:ea typeface="Pretendard SemiBold"/>
              </a:rPr>
              <a:t>탐색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06900" y="9613900"/>
            <a:ext cx="419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1F1F1"/>
                </a:solidFill>
                <a:latin typeface="Pretendard Semi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6500" y="4686300"/>
            <a:ext cx="4635500" cy="345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사용자가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원하는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지역과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탐색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반경을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설정함으로써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쉽게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학교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근처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도서관을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찾을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있도록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도와줍니다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.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이를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통해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보다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직관적이고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효율적인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도서관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검색이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가능하게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합니다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9300" y="4927600"/>
            <a:ext cx="4635500" cy="288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도서관의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주소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,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운영일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,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열람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좌석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수와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같은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구체적인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정보를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제공하여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사용자가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도서관을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선택할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필요한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모든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정보를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미리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파악할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있도록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지원합니다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39700" y="4978400"/>
            <a:ext cx="4635500" cy="288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학교와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도서관의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위치를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지도상에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표시하여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사용자가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직관적으로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위치를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확인하고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도서관으로의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이동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경로를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쉽게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탐색할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수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있게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3000" b="false" i="false" u="none" strike="noStrike" spc="-200">
                <a:solidFill>
                  <a:srgbClr val="15704D"/>
                </a:solidFill>
                <a:ea typeface="Pretendard Medium"/>
              </a:rPr>
              <a:t>합니다</a:t>
            </a:r>
            <a:r>
              <a:rPr lang="en-US" sz="30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16600" y="2374900"/>
            <a:ext cx="6654800" cy="5943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084300" y="9639300"/>
            <a:ext cx="3441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7EFE2"/>
                </a:solidFill>
                <a:latin typeface="Pretendard Semi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40200" y="1346200"/>
            <a:ext cx="102362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웹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제작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16400" y="8331200"/>
            <a:ext cx="120015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우선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도서관을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검색하기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위해선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API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필요하기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때문에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 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API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구하기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위해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공공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데이터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사이트를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방문해서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'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초중고등학교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주변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도서관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정보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'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의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API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키를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받아왔습니다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40100" y="4076700"/>
            <a:ext cx="11823700" cy="514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094200" y="9613900"/>
            <a:ext cx="431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7EFE2"/>
                </a:solidFill>
                <a:latin typeface="Pretendard Semi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40200" y="1346200"/>
            <a:ext cx="102362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웹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제작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0100" y="2895600"/>
            <a:ext cx="9550400" cy="99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받아온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API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키의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응답을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확인하기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위해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 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검색쿼리를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입력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가능하게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설정하고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결과값을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불러오는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코드를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작성해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정상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응답이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되는지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확인하였습니다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31400" y="6350000"/>
            <a:ext cx="8356600" cy="306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0" y="2882900"/>
            <a:ext cx="8382000" cy="3467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094200" y="9613900"/>
            <a:ext cx="431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7EFE2"/>
                </a:solidFill>
                <a:latin typeface="Pretendard Semi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40200" y="1346200"/>
            <a:ext cx="102362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웹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제작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과정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000" y="5156200"/>
            <a:ext cx="9613900" cy="100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지도를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넣은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도서관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검색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시스템을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만드는것이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목표이기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때문에</a:t>
            </a:r>
          </a:p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네이버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지도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API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를키를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받아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기존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웹에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결합하였습니다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0" y="2819400"/>
            <a:ext cx="10083800" cy="5232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084300" y="9639300"/>
            <a:ext cx="3441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7EFE2"/>
                </a:solidFill>
                <a:latin typeface="Pretendard SemiBold"/>
              </a:rPr>
              <a:t>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40200" y="1346200"/>
            <a:ext cx="102362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웹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제작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6100" y="4965700"/>
            <a:ext cx="7366000" cy="99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검색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시스템을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사용할때의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가독성및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편의성을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위해</a:t>
            </a:r>
          </a:p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지도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위에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핀으로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학교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,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도서관을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표시하게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변경하였습니다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9423400"/>
            <a:ext cx="18580100" cy="86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838200"/>
            <a:ext cx="185801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48600" y="2844800"/>
            <a:ext cx="10312400" cy="5422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084300" y="9639300"/>
            <a:ext cx="3441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7EFE2"/>
                </a:solidFill>
                <a:latin typeface="Pretendard SemiBold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40200" y="1346200"/>
            <a:ext cx="102362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웹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제작</a:t>
            </a:r>
            <a:r>
              <a:rPr lang="en-US" sz="6000" b="false" i="false" u="none" strike="noStrike">
                <a:solidFill>
                  <a:srgbClr val="15704D"/>
                </a:solidFill>
                <a:latin typeface="GangwonEduPower"/>
              </a:rPr>
              <a:t> </a:t>
            </a:r>
            <a:r>
              <a:rPr lang="ko-KR" sz="6000" b="false" i="false" u="none" strike="noStrike">
                <a:solidFill>
                  <a:srgbClr val="15704D"/>
                </a:solidFill>
                <a:ea typeface="GangwonEduPower"/>
              </a:rPr>
              <a:t>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700" y="4406900"/>
            <a:ext cx="7670800" cy="151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가독성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개선을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위해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모양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변경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,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선택된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도서관의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핀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하이라이팅과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검색을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용이하게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하기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위해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지역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,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학교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구분을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검색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쿼리에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15704D"/>
                </a:solidFill>
                <a:ea typeface="Pretendard Medium"/>
              </a:rPr>
              <a:t>추가하였습니다</a:t>
            </a:r>
            <a:r>
              <a:rPr lang="en-US" sz="2700" b="false" i="false" u="none" strike="noStrike" spc="-200">
                <a:solidFill>
                  <a:srgbClr val="15704D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